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12"/>
  </p:notesMasterIdLst>
  <p:sldIdLst>
    <p:sldId id="256" r:id="rId2"/>
    <p:sldId id="299" r:id="rId3"/>
    <p:sldId id="325" r:id="rId4"/>
    <p:sldId id="383" r:id="rId5"/>
    <p:sldId id="384" r:id="rId6"/>
    <p:sldId id="385" r:id="rId7"/>
    <p:sldId id="301" r:id="rId8"/>
    <p:sldId id="331" r:id="rId9"/>
    <p:sldId id="313" r:id="rId10"/>
    <p:sldId id="381" r:id="rId11"/>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990"/>
    <a:srgbClr val="FFFFFF"/>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29CB0F-2837-48E6-B976-50F0B90EDF8D}" v="1" dt="2023-12-27T20:05:20.692"/>
  </p1510:revLst>
</p1510:revInfo>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3" autoAdjust="0"/>
    <p:restoredTop sz="67143" autoAdjust="0"/>
  </p:normalViewPr>
  <p:slideViewPr>
    <p:cSldViewPr snapToGrid="0">
      <p:cViewPr varScale="1">
        <p:scale>
          <a:sx n="111" d="100"/>
          <a:sy n="111" d="100"/>
        </p:scale>
        <p:origin x="2472"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00" d="100"/>
          <a:sy n="100" d="100"/>
        </p:scale>
        <p:origin x="2323" y="-1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illustrations/question-mark-question-response-101982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Depending on your time allocation and the audience you have several options.</a:t>
            </a:r>
          </a:p>
          <a:p>
            <a:pPr marL="163592" indent="0">
              <a:buNone/>
            </a:pPr>
            <a:r>
              <a:rPr lang="en-US" dirty="0">
                <a:latin typeface="Times New Roman" panose="02020603050405020304" pitchFamily="18" charset="0"/>
                <a:cs typeface="Times New Roman" panose="02020603050405020304" pitchFamily="18" charset="0"/>
              </a:rPr>
              <a:t>The PowerPoint is designed for you to use the slides you choose in any order.</a:t>
            </a:r>
          </a:p>
          <a:p>
            <a:pPr marL="163592"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10</a:t>
            </a:fld>
            <a:endParaRPr lang="en-US" dirty="0"/>
          </a:p>
        </p:txBody>
      </p:sp>
    </p:spTree>
    <p:extLst>
      <p:ext uri="{BB962C8B-B14F-4D97-AF65-F5344CB8AC3E}">
        <p14:creationId xmlns:p14="http://schemas.microsoft.com/office/powerpoint/2010/main" val="2937544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If this is the first-time participants are hearing about the Doc B Leadership Academy introduce the Academy. This is a great opportunity to build the “why” behind the “what” of leadership development based on the philosophies and values of Clovis Unified (script available in resource folder).  If this is not the first time briefly review the purpose of the Leadership Academy.</a:t>
            </a:r>
          </a:p>
          <a:p>
            <a:pPr marL="0" indent="0">
              <a:buNone/>
            </a:pPr>
            <a:endParaRPr lang="en-US" dirty="0"/>
          </a:p>
        </p:txBody>
      </p:sp>
    </p:spTree>
    <p:extLst>
      <p:ext uri="{BB962C8B-B14F-4D97-AF65-F5344CB8AC3E}">
        <p14:creationId xmlns:p14="http://schemas.microsoft.com/office/powerpoint/2010/main" val="324214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0" indent="0">
              <a:buNone/>
            </a:pPr>
            <a:r>
              <a:rPr lang="en-US" dirty="0">
                <a:latin typeface="Times New Roman" panose="02020603050405020304" pitchFamily="18" charset="0"/>
                <a:cs typeface="Times New Roman" panose="02020603050405020304" pitchFamily="18" charset="0"/>
              </a:rPr>
              <a:t>Script: Tier I, II, III</a:t>
            </a:r>
          </a:p>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In Doc’s Charge he spends a lot of time discussing the three levels of competition. We are going to delve into each of those levels to discuss why they are important to student success. Ask participants to read this portion of Doc’s Charge. You may call on audience members to read section, choral read, or read to them. As an individual think about the statement “we believe in high standards in Clovis schools. What does this statement mean to you? What is your role in maintaining high standards in CUSD. Does anyone know the three levels of competition? </a:t>
            </a:r>
          </a:p>
          <a:p>
            <a:pPr marL="0" indent="0">
              <a:buNone/>
            </a:pPr>
            <a:r>
              <a:rPr lang="en-US" dirty="0">
                <a:latin typeface="Times New Roman" panose="02020603050405020304" pitchFamily="18" charset="0"/>
                <a:cs typeface="Times New Roman" panose="02020603050405020304" pitchFamily="18" charset="0"/>
              </a:rPr>
              <a:t>Answer: 1) against yourself, 2) specialty areas, 3) group</a:t>
            </a:r>
          </a:p>
          <a:p>
            <a:pPr marL="0" indent="0">
              <a:buNone/>
            </a:pPr>
            <a:r>
              <a:rPr lang="en-US" dirty="0">
                <a:latin typeface="Times New Roman" panose="02020603050405020304" pitchFamily="18" charset="0"/>
                <a:cs typeface="Times New Roman" panose="02020603050405020304" pitchFamily="18" charset="0"/>
              </a:rPr>
              <a:t>Ask for volunteers to share their thoughts.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Discussion Points:</a:t>
            </a:r>
          </a:p>
          <a:p>
            <a:pPr marL="0" indent="0">
              <a:buNone/>
            </a:pPr>
            <a:r>
              <a:rPr lang="en-US" dirty="0">
                <a:latin typeface="Times New Roman" panose="02020603050405020304" pitchFamily="18" charset="0"/>
                <a:cs typeface="Times New Roman" panose="02020603050405020304" pitchFamily="18" charset="0"/>
              </a:rPr>
              <a:t>In small job alike groups discuss one or more of the following questions (facilitators choice).</a:t>
            </a:r>
          </a:p>
          <a:p>
            <a:pPr marL="0" indent="0">
              <a:buNone/>
            </a:pPr>
            <a:r>
              <a:rPr lang="en-US" dirty="0">
                <a:latin typeface="Times New Roman" panose="02020603050405020304" pitchFamily="18" charset="0"/>
                <a:cs typeface="Times New Roman" panose="02020603050405020304" pitchFamily="18" charset="0"/>
              </a:rPr>
              <a:t>101 - </a:t>
            </a:r>
            <a:r>
              <a:rPr lang="en-US" dirty="0">
                <a:effectLst/>
                <a:latin typeface="Times New Roman" panose="02020603050405020304" pitchFamily="18" charset="0"/>
                <a:ea typeface="Calibri" panose="020F0502020204030204" pitchFamily="34" charset="0"/>
                <a:cs typeface="Times New Roman" panose="02020603050405020304" pitchFamily="18" charset="0"/>
              </a:rPr>
              <a:t>Why is competition an ingredient of high standards? Provide examples to explain your thinking.</a:t>
            </a:r>
          </a:p>
          <a:p>
            <a:pPr marL="0" indent="0">
              <a:buNone/>
            </a:pPr>
            <a:r>
              <a:rPr lang="en-US" dirty="0">
                <a:effectLst/>
                <a:latin typeface="Times New Roman" panose="02020603050405020304" pitchFamily="18" charset="0"/>
                <a:cs typeface="Times New Roman" panose="02020603050405020304" pitchFamily="18" charset="0"/>
              </a:rPr>
              <a:t>201 - </a:t>
            </a:r>
            <a:r>
              <a:rPr lang="en-US" dirty="0">
                <a:effectLst/>
                <a:latin typeface="Times New Roman" panose="02020603050405020304" pitchFamily="18" charset="0"/>
                <a:ea typeface="Calibri" panose="020F0502020204030204" pitchFamily="34" charset="0"/>
                <a:cs typeface="Times New Roman" panose="02020603050405020304" pitchFamily="18" charset="0"/>
              </a:rPr>
              <a:t>What do high standards look like in </a:t>
            </a:r>
            <a:r>
              <a:rPr lang="en-US" dirty="0">
                <a:latin typeface="Times New Roman" panose="02020603050405020304" pitchFamily="18" charset="0"/>
                <a:ea typeface="Calibri" panose="020F0502020204030204" pitchFamily="34" charset="0"/>
                <a:cs typeface="Times New Roman" panose="02020603050405020304" pitchFamily="18" charset="0"/>
              </a:rPr>
              <a:t>practice</a:t>
            </a:r>
            <a:r>
              <a:rPr lang="en-US" dirty="0">
                <a:effectLst/>
                <a:latin typeface="Times New Roman" panose="02020603050405020304" pitchFamily="18" charset="0"/>
                <a:ea typeface="Calibri" panose="020F0502020204030204" pitchFamily="34" charset="0"/>
                <a:cs typeface="Times New Roman" panose="02020603050405020304" pitchFamily="18" charset="0"/>
              </a:rPr>
              <a:t>? Who or what is responsible for determining </a:t>
            </a:r>
            <a:r>
              <a:rPr lang="en-US" dirty="0">
                <a:latin typeface="Times New Roman" panose="02020603050405020304" pitchFamily="18" charset="0"/>
                <a:ea typeface="Calibri" panose="020F0502020204030204" pitchFamily="34" charset="0"/>
                <a:cs typeface="Times New Roman" panose="02020603050405020304" pitchFamily="18" charset="0"/>
              </a:rPr>
              <a:t>that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 high standard has been met?</a:t>
            </a:r>
          </a:p>
          <a:p>
            <a:pPr marL="0" indent="0">
              <a:buNone/>
            </a:pPr>
            <a:r>
              <a:rPr lang="en-US" dirty="0">
                <a:effectLst/>
                <a:latin typeface="Times New Roman" panose="02020603050405020304" pitchFamily="18" charset="0"/>
                <a:cs typeface="Times New Roman" panose="02020603050405020304" pitchFamily="18" charset="0"/>
              </a:rPr>
              <a:t>301 - W</a:t>
            </a:r>
            <a:r>
              <a:rPr lang="en-US" dirty="0">
                <a:effectLst/>
                <a:latin typeface="Times New Roman" panose="02020603050405020304" pitchFamily="18" charset="0"/>
                <a:ea typeface="Calibri" panose="020F0502020204030204" pitchFamily="34" charset="0"/>
                <a:cs typeface="Times New Roman" panose="02020603050405020304" pitchFamily="18" charset="0"/>
              </a:rPr>
              <a:t>hat role does high standards play in preserving the district’s quality? How do we determine the quality of the district. </a:t>
            </a:r>
          </a:p>
          <a:p>
            <a:pPr marL="163592"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After groups finish ask each to share one of their answers and  examples.</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3</a:t>
            </a:fld>
            <a:endParaRPr lang="en-US" dirty="0"/>
          </a:p>
        </p:txBody>
      </p:sp>
    </p:spTree>
    <p:extLst>
      <p:ext uri="{BB962C8B-B14F-4D97-AF65-F5344CB8AC3E}">
        <p14:creationId xmlns:p14="http://schemas.microsoft.com/office/powerpoint/2010/main" val="2125724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163592" indent="0">
              <a:buNone/>
            </a:pPr>
            <a:r>
              <a:rPr lang="en-US" dirty="0">
                <a:latin typeface="Times New Roman" panose="02020603050405020304" pitchFamily="18" charset="0"/>
                <a:cs typeface="Times New Roman" panose="02020603050405020304" pitchFamily="18" charset="0"/>
              </a:rPr>
              <a:t>Script: Tier I, II, III</a:t>
            </a:r>
          </a:p>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The first level of competition is to compete against yourself. To get better tomorrow than you are today. Ask participants to read this portion of Doc’s Charge. You may call on audience members to read section, choral read, or read to them. </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Discussion Points:</a:t>
            </a:r>
          </a:p>
          <a:p>
            <a:pPr marL="163592" indent="0">
              <a:buNone/>
            </a:pPr>
            <a:r>
              <a:rPr lang="en-US" dirty="0">
                <a:latin typeface="Times New Roman" panose="02020603050405020304" pitchFamily="18" charset="0"/>
                <a:cs typeface="Times New Roman" panose="02020603050405020304" pitchFamily="18" charset="0"/>
              </a:rPr>
              <a:t>In small groups discuss one or more of the following questions (facilitators choice):</a:t>
            </a:r>
          </a:p>
          <a:p>
            <a:pPr marL="163592" indent="0">
              <a:buNone/>
            </a:pPr>
            <a:r>
              <a:rPr lang="en-US" dirty="0">
                <a:latin typeface="Times New Roman" panose="02020603050405020304" pitchFamily="18" charset="0"/>
                <a:cs typeface="Times New Roman" panose="02020603050405020304" pitchFamily="18" charset="0"/>
              </a:rPr>
              <a:t>101 – </a:t>
            </a:r>
            <a:r>
              <a:rPr lang="en-US" dirty="0">
                <a:effectLst/>
                <a:latin typeface="Times New Roman" panose="02020603050405020304" pitchFamily="18" charset="0"/>
                <a:ea typeface="Calibri" panose="020F0502020204030204" pitchFamily="34" charset="0"/>
                <a:cs typeface="Times New Roman" panose="02020603050405020304" pitchFamily="18" charset="0"/>
              </a:rPr>
              <a:t>Even though Doc’s Charge talks about kids a lot of  it can apply to adults, as well. What are some ways that you compete against yourself? Share with your group.</a:t>
            </a:r>
          </a:p>
          <a:p>
            <a:pPr marL="163592" indent="0">
              <a:buNone/>
            </a:pPr>
            <a:r>
              <a:rPr lang="en-US" dirty="0">
                <a:effectLst/>
                <a:latin typeface="Times New Roman" panose="02020603050405020304" pitchFamily="18" charset="0"/>
                <a:cs typeface="Times New Roman" panose="02020603050405020304" pitchFamily="18" charset="0"/>
              </a:rPr>
              <a:t>201 - </a:t>
            </a:r>
            <a:r>
              <a:rPr lang="en-US" dirty="0">
                <a:effectLst/>
                <a:latin typeface="Times New Roman" panose="02020603050405020304" pitchFamily="18" charset="0"/>
                <a:ea typeface="Calibri" panose="020F0502020204030204" pitchFamily="34" charset="0"/>
                <a:cs typeface="Times New Roman" panose="02020603050405020304" pitchFamily="18" charset="0"/>
              </a:rPr>
              <a:t>What does it look like to compete against yourself? Explain when this is important. Provide examples.</a:t>
            </a:r>
          </a:p>
          <a:p>
            <a:pPr marL="163592" indent="0">
              <a:buNone/>
            </a:pPr>
            <a:r>
              <a:rPr lang="en-US" dirty="0">
                <a:effectLst/>
                <a:latin typeface="Times New Roman" panose="02020603050405020304" pitchFamily="18" charset="0"/>
                <a:cs typeface="Times New Roman" panose="02020603050405020304" pitchFamily="18" charset="0"/>
              </a:rPr>
              <a:t>301 – Why is competing against yourself the toughest competition of all? Use examples to explain your thinking.</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After everyone is done ask each group to share one of their examples.</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4</a:t>
            </a:fld>
            <a:endParaRPr lang="en-US" dirty="0"/>
          </a:p>
        </p:txBody>
      </p:sp>
    </p:spTree>
    <p:extLst>
      <p:ext uri="{BB962C8B-B14F-4D97-AF65-F5344CB8AC3E}">
        <p14:creationId xmlns:p14="http://schemas.microsoft.com/office/powerpoint/2010/main" val="67971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117786" indent="0">
              <a:buNone/>
            </a:pPr>
            <a:r>
              <a:rPr lang="en-US" dirty="0">
                <a:latin typeface="Times New Roman" panose="02020603050405020304" pitchFamily="18" charset="0"/>
                <a:cs typeface="Times New Roman" panose="02020603050405020304" pitchFamily="18" charset="0"/>
              </a:rPr>
              <a:t>Script: Tiers I, II, III</a:t>
            </a:r>
          </a:p>
          <a:p>
            <a:pPr marL="117786" indent="0">
              <a:buNone/>
            </a:pPr>
            <a:r>
              <a:rPr lang="en-US" dirty="0">
                <a:latin typeface="Times New Roman" panose="02020603050405020304" pitchFamily="18" charset="0"/>
                <a:cs typeface="Times New Roman" panose="02020603050405020304" pitchFamily="18" charset="0"/>
              </a:rPr>
              <a:t>Facilitator:</a:t>
            </a:r>
          </a:p>
          <a:p>
            <a:pPr marL="117786" indent="0">
              <a:buNone/>
            </a:pPr>
            <a:r>
              <a:rPr lang="en-US" dirty="0">
                <a:latin typeface="Times New Roman" panose="02020603050405020304" pitchFamily="18" charset="0"/>
                <a:cs typeface="Times New Roman" panose="02020603050405020304" pitchFamily="18" charset="0"/>
              </a:rPr>
              <a:t>Doc believed that competition served as a motivational tool, especially for children. The second level of competition is to compete in specialty areas.  Please read about the second level of competition from Doc’s Charge. Facilitator may read or choose someone to read.</a:t>
            </a:r>
          </a:p>
          <a:p>
            <a:pPr marL="117786" indent="0">
              <a:buNone/>
            </a:pPr>
            <a:endParaRPr lang="en-US" dirty="0">
              <a:latin typeface="Times New Roman" panose="02020603050405020304" pitchFamily="18" charset="0"/>
              <a:cs typeface="Times New Roman" panose="02020603050405020304" pitchFamily="18" charset="0"/>
            </a:endParaRPr>
          </a:p>
          <a:p>
            <a:pPr marL="117786" indent="0">
              <a:buNone/>
            </a:pPr>
            <a:r>
              <a:rPr lang="en-US" dirty="0">
                <a:latin typeface="Times New Roman" panose="02020603050405020304" pitchFamily="18" charset="0"/>
                <a:cs typeface="Times New Roman" panose="02020603050405020304" pitchFamily="18" charset="0"/>
              </a:rPr>
              <a:t>Discussion Points:</a:t>
            </a:r>
          </a:p>
          <a:p>
            <a:pPr marL="117786" indent="0">
              <a:buNone/>
            </a:pPr>
            <a:r>
              <a:rPr lang="en-US" dirty="0">
                <a:latin typeface="Times New Roman" panose="02020603050405020304" pitchFamily="18" charset="0"/>
                <a:cs typeface="Times New Roman" panose="02020603050405020304" pitchFamily="18" charset="0"/>
              </a:rPr>
              <a:t>In small groups of 3 discuss one or more of the  following (facilitators choice). </a:t>
            </a:r>
          </a:p>
          <a:p>
            <a:pPr marL="117786" indent="0">
              <a:buNone/>
            </a:pPr>
            <a:r>
              <a:rPr lang="en-US" dirty="0">
                <a:latin typeface="Times New Roman" panose="02020603050405020304" pitchFamily="18" charset="0"/>
                <a:cs typeface="Times New Roman" panose="02020603050405020304" pitchFamily="18" charset="0"/>
              </a:rPr>
              <a:t>101 – List examples of specialty areas available to students in CUSD? Are there others we should offer? If so, what would you recommend?</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17786" indent="0">
              <a:buNone/>
            </a:pPr>
            <a:r>
              <a:rPr lang="en-US" dirty="0">
                <a:effectLst/>
                <a:latin typeface="Times New Roman" panose="02020603050405020304" pitchFamily="18" charset="0"/>
                <a:cs typeface="Times New Roman" panose="02020603050405020304" pitchFamily="18" charset="0"/>
              </a:rPr>
              <a:t>201 – How does competition build upon your strengths? How does it help you overcome your weaknesses? Use specific examples to explain your answer.</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17786" indent="0">
              <a:buNone/>
            </a:pPr>
            <a:r>
              <a:rPr lang="en-US" dirty="0">
                <a:effectLst/>
                <a:latin typeface="Times New Roman" panose="02020603050405020304" pitchFamily="18" charset="0"/>
                <a:cs typeface="Times New Roman" panose="02020603050405020304" pitchFamily="18" charset="0"/>
              </a:rPr>
              <a:t>301 – Have you or your children ever competed in a specialty area? If so, share with the group and discuss what you learned from the experience.  </a:t>
            </a:r>
            <a:endParaRPr lang="en-US" dirty="0">
              <a:latin typeface="Times New Roman" panose="02020603050405020304" pitchFamily="18" charset="0"/>
              <a:cs typeface="Times New Roman" panose="02020603050405020304" pitchFamily="18" charset="0"/>
            </a:endParaRPr>
          </a:p>
          <a:p>
            <a:pPr marL="117786" indent="0">
              <a:buNone/>
            </a:pPr>
            <a:endParaRPr lang="en-US" dirty="0">
              <a:latin typeface="Times New Roman" panose="02020603050405020304" pitchFamily="18" charset="0"/>
              <a:cs typeface="Times New Roman" panose="02020603050405020304" pitchFamily="18" charset="0"/>
            </a:endParaRPr>
          </a:p>
          <a:p>
            <a:pPr marL="117786" indent="0">
              <a:buNone/>
            </a:pPr>
            <a:r>
              <a:rPr lang="en-US" dirty="0">
                <a:latin typeface="Times New Roman" panose="02020603050405020304" pitchFamily="18" charset="0"/>
                <a:cs typeface="Times New Roman" panose="02020603050405020304" pitchFamily="18" charset="0"/>
              </a:rPr>
              <a:t>After everyone is done ask each group to share one of their examples. </a:t>
            </a:r>
          </a:p>
          <a:p>
            <a:pPr marL="117786" indent="0">
              <a:buNone/>
            </a:pPr>
            <a:endParaRPr lang="en-US" dirty="0">
              <a:latin typeface="Times New Roman" panose="02020603050405020304" pitchFamily="18" charset="0"/>
              <a:cs typeface="Times New Roman" panose="02020603050405020304" pitchFamily="18" charset="0"/>
            </a:endParaRPr>
          </a:p>
          <a:p>
            <a:pPr marL="117786" indent="0">
              <a:buNone/>
            </a:pPr>
            <a:r>
              <a:rPr lang="en-US"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5</a:t>
            </a:fld>
            <a:endParaRPr lang="en-US" dirty="0"/>
          </a:p>
        </p:txBody>
      </p:sp>
    </p:spTree>
    <p:extLst>
      <p:ext uri="{BB962C8B-B14F-4D97-AF65-F5344CB8AC3E}">
        <p14:creationId xmlns:p14="http://schemas.microsoft.com/office/powerpoint/2010/main" val="3479155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0" indent="0">
              <a:buNone/>
            </a:pPr>
            <a:r>
              <a:rPr lang="en-US" dirty="0">
                <a:latin typeface="Times New Roman" panose="02020603050405020304" pitchFamily="18" charset="0"/>
                <a:cs typeface="Times New Roman" panose="02020603050405020304" pitchFamily="18" charset="0"/>
              </a:rPr>
              <a:t>Script: Tiers I, II, III</a:t>
            </a:r>
          </a:p>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Today we hear a lot about the importance of soft-skills in the job force, like the ability to collaborate with others. As Janet Young would often say, “Doc was an educational genius.” Just think 60 years ago this was a core value of our district. Ask participants to read the third level of competition. Popcorn read, read altogether, or facilitator may read.</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Discussion Points:</a:t>
            </a:r>
          </a:p>
          <a:p>
            <a:pPr marL="0" indent="0">
              <a:buClrTx/>
              <a:buSzTx/>
              <a:buNone/>
              <a:defRPr/>
            </a:pPr>
            <a:r>
              <a:rPr lang="en-US" dirty="0">
                <a:latin typeface="Times New Roman" panose="02020603050405020304" pitchFamily="18" charset="0"/>
                <a:cs typeface="Times New Roman" panose="02020603050405020304" pitchFamily="18" charset="0"/>
              </a:rPr>
              <a:t>Participants may remain in small groups to discuss one or more of the following (facilitators choice).</a:t>
            </a:r>
          </a:p>
          <a:p>
            <a:pPr marL="0" indent="0">
              <a:buNone/>
            </a:pPr>
            <a:r>
              <a:rPr lang="en-US" dirty="0">
                <a:effectLst/>
                <a:latin typeface="Times New Roman" panose="02020603050405020304" pitchFamily="18" charset="0"/>
                <a:cs typeface="Times New Roman" panose="02020603050405020304" pitchFamily="18" charset="0"/>
              </a:rPr>
              <a:t>101 – Why is it important to work and compete in groups? Think about your site and/or department how do you work in groups? How do you compete? Provide specific examples.</a:t>
            </a:r>
          </a:p>
          <a:p>
            <a:pPr marL="0" indent="0">
              <a:buNone/>
            </a:pPr>
            <a:r>
              <a:rPr lang="en-US" dirty="0">
                <a:effectLst/>
                <a:latin typeface="Times New Roman" panose="02020603050405020304" pitchFamily="18" charset="0"/>
                <a:cs typeface="Times New Roman" panose="02020603050405020304" pitchFamily="18" charset="0"/>
              </a:rPr>
              <a:t>201 – Fifty years ago, Doc said that students who can’t work in groups are going to have trouble in today’s world? Is this statement still true? Explain your thinking.</a:t>
            </a:r>
          </a:p>
          <a:p>
            <a:pPr marL="0" indent="0">
              <a:buNone/>
            </a:pPr>
            <a:r>
              <a:rPr lang="en-US" dirty="0">
                <a:effectLst/>
                <a:latin typeface="Times New Roman" panose="02020603050405020304" pitchFamily="18" charset="0"/>
                <a:cs typeface="Times New Roman" panose="02020603050405020304" pitchFamily="18" charset="0"/>
              </a:rPr>
              <a:t>301 – Doc applied his philosophies to children. Do you think they apply to adults, as well? Explain why or why not. Provide specific examples.</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After everyone is done ask each group to share one of their examples. </a:t>
            </a:r>
          </a:p>
          <a:p>
            <a:pPr marL="163592"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6</a:t>
            </a:fld>
            <a:endParaRPr lang="en-US" dirty="0"/>
          </a:p>
        </p:txBody>
      </p:sp>
    </p:spTree>
    <p:extLst>
      <p:ext uri="{BB962C8B-B14F-4D97-AF65-F5344CB8AC3E}">
        <p14:creationId xmlns:p14="http://schemas.microsoft.com/office/powerpoint/2010/main" val="3157507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buNone/>
            </a:pPr>
            <a:r>
              <a:rPr lang="en-US" dirty="0">
                <a:latin typeface="Times New Roman" panose="02020603050405020304" pitchFamily="18" charset="0"/>
                <a:cs typeface="Times New Roman" panose="02020603050405020304" pitchFamily="18" charset="0"/>
              </a:rPr>
              <a:t>Script: Tiers I, II, III</a:t>
            </a:r>
          </a:p>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Today’s philosophy is </a:t>
            </a:r>
            <a:r>
              <a:rPr lang="en-US" i="1" dirty="0">
                <a:latin typeface="Times New Roman" panose="02020603050405020304" pitchFamily="18" charset="0"/>
                <a:cs typeface="Times New Roman" panose="02020603050405020304" pitchFamily="18" charset="0"/>
              </a:rPr>
              <a:t>High Standards</a:t>
            </a:r>
            <a:r>
              <a:rPr lang="en-US" dirty="0">
                <a:latin typeface="Times New Roman" panose="02020603050405020304" pitchFamily="18" charset="0"/>
                <a:cs typeface="Times New Roman" panose="02020603050405020304" pitchFamily="18" charset="0"/>
              </a:rPr>
              <a:t>. There are six values that reflect this philosophy. Each value will be discussed during our time together. Facilitator may read, popcorn read, or ask a participant to read the screen.</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Values</a:t>
            </a:r>
          </a:p>
          <a:p>
            <a:pPr marL="0" indent="0">
              <a:buNone/>
            </a:pPr>
            <a:r>
              <a:rPr lang="en-US" dirty="0">
                <a:latin typeface="Times New Roman" panose="02020603050405020304" pitchFamily="18" charset="0"/>
                <a:cs typeface="Times New Roman" panose="02020603050405020304" pitchFamily="18" charset="0"/>
              </a:rPr>
              <a:t>“We believe in high standards in Clovis Schools” is a value statement we attribute to Doc Buchanan. The other five values are based on the collaborative effort of all employees and reviewed annually as part of our strategic plan. </a:t>
            </a:r>
          </a:p>
          <a:p>
            <a:pPr marL="176679" marR="0" lvl="0" indent="-176679"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Times New Roman" panose="02020603050405020304" pitchFamily="18" charset="0"/>
                <a:cs typeface="Times New Roman" panose="02020603050405020304" pitchFamily="18" charset="0"/>
              </a:rPr>
              <a:t>When something is broken, fix it fast, fix it well, and fix it right.</a:t>
            </a:r>
          </a:p>
          <a:p>
            <a:pPr marL="176679" marR="0" lvl="0" indent="-176679"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Times New Roman" panose="02020603050405020304" pitchFamily="18" charset="0"/>
                <a:cs typeface="Times New Roman" panose="02020603050405020304" pitchFamily="18" charset="0"/>
              </a:rPr>
              <a:t>Build and maintain first class facilities.</a:t>
            </a:r>
          </a:p>
          <a:p>
            <a:pPr marL="176679" marR="0" lvl="0" indent="-176679"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Times New Roman" panose="02020603050405020304" pitchFamily="18" charset="0"/>
                <a:cs typeface="Times New Roman" panose="02020603050405020304" pitchFamily="18" charset="0"/>
              </a:rPr>
              <a:t>Students learn best when they are proud of their schools.</a:t>
            </a:r>
          </a:p>
          <a:p>
            <a:pPr marL="176679" indent="-176679"/>
            <a:r>
              <a:rPr lang="en-US" dirty="0">
                <a:latin typeface="Times New Roman" panose="02020603050405020304" pitchFamily="18" charset="0"/>
                <a:cs typeface="Times New Roman" panose="02020603050405020304" pitchFamily="18" charset="0"/>
              </a:rPr>
              <a:t>If we are going to do it, we are going to do it first class.</a:t>
            </a:r>
          </a:p>
          <a:p>
            <a:pPr marL="176679" indent="-176679"/>
            <a:r>
              <a:rPr lang="en-US" dirty="0">
                <a:latin typeface="Times New Roman" panose="02020603050405020304" pitchFamily="18" charset="0"/>
                <a:cs typeface="Times New Roman" panose="02020603050405020304" pitchFamily="18" charset="0"/>
              </a:rPr>
              <a:t>We are too poor to buy cheap.</a:t>
            </a:r>
          </a:p>
          <a:p>
            <a:pPr marL="176679" indent="-176679"/>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Ask participants to turn to a neighbor and share </a:t>
            </a:r>
            <a:r>
              <a:rPr lang="en-US" b="1" dirty="0">
                <a:latin typeface="Times New Roman" panose="02020603050405020304" pitchFamily="18" charset="0"/>
                <a:cs typeface="Times New Roman" panose="02020603050405020304" pitchFamily="18" charset="0"/>
              </a:rPr>
              <a:t>one value </a:t>
            </a:r>
            <a:r>
              <a:rPr lang="en-US" b="0" dirty="0">
                <a:latin typeface="Times New Roman" panose="02020603050405020304" pitchFamily="18" charset="0"/>
                <a:cs typeface="Times New Roman" panose="02020603050405020304" pitchFamily="18" charset="0"/>
              </a:rPr>
              <a:t>that </a:t>
            </a:r>
            <a:r>
              <a:rPr lang="en-US" dirty="0">
                <a:latin typeface="Times New Roman" panose="02020603050405020304" pitchFamily="18" charset="0"/>
                <a:cs typeface="Times New Roman" panose="02020603050405020304" pitchFamily="18" charset="0"/>
              </a:rPr>
              <a:t>resonates with them and explain why. Allow 5 minutes for sharing (facilitator’s choice).</a:t>
            </a:r>
          </a:p>
          <a:p>
            <a:pPr marL="0" indent="0">
              <a:buNone/>
            </a:pPr>
            <a:r>
              <a:rPr lang="en-US" dirty="0">
                <a:latin typeface="Times New Roman" panose="02020603050405020304" pitchFamily="18" charset="0"/>
                <a:cs typeface="Times New Roman" panose="02020603050405020304" pitchFamily="18" charset="0"/>
              </a:rPr>
              <a:t>Ask for volunteers to share the value they selected and why.</a:t>
            </a:r>
          </a:p>
          <a:p>
            <a:pPr marL="0" indent="0">
              <a:buNone/>
            </a:pPr>
            <a:r>
              <a:rPr lang="en-US" dirty="0">
                <a:latin typeface="Times New Roman" panose="02020603050405020304" pitchFamily="18" charset="0"/>
                <a:cs typeface="Times New Roman" panose="02020603050405020304" pitchFamily="18" charset="0"/>
              </a:rPr>
              <a:t>Facilitator models, sharing their choice and why.</a:t>
            </a:r>
          </a:p>
          <a:p>
            <a:pPr marL="0" indent="0">
              <a:buNone/>
            </a:pPr>
            <a:r>
              <a:rPr lang="en-US" dirty="0">
                <a:latin typeface="Times New Roman" panose="02020603050405020304" pitchFamily="18" charset="0"/>
                <a:cs typeface="Times New Roman" panose="02020603050405020304" pitchFamily="18" charset="0"/>
              </a:rPr>
              <a:t>As you read each value ask for a show of hands as to who selected it. (just a point of interest) Facilitator can comment on which value was selected most often.</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Example: I am a leader of a school. I consider build and maintain first class facilities a key value because this is the first impression of the quality of my school students, parents, and community members see as they drive past or enter school grounds.  </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7</a:t>
            </a:fld>
            <a:endParaRPr lang="en-US" dirty="0"/>
          </a:p>
        </p:txBody>
      </p:sp>
    </p:spTree>
    <p:extLst>
      <p:ext uri="{BB962C8B-B14F-4D97-AF65-F5344CB8AC3E}">
        <p14:creationId xmlns:p14="http://schemas.microsoft.com/office/powerpoint/2010/main" val="3860111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buNone/>
            </a:pPr>
            <a:r>
              <a:rPr lang="en-US" dirty="0">
                <a:latin typeface="Times New Roman" panose="02020603050405020304" pitchFamily="18" charset="0"/>
                <a:cs typeface="Times New Roman" panose="02020603050405020304" pitchFamily="18" charset="0"/>
              </a:rPr>
              <a:t>Script: Tier I, II, III</a:t>
            </a:r>
          </a:p>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In today’s video we are going to hear current and former leaders talk about various aspects of the philosophy </a:t>
            </a:r>
            <a:r>
              <a:rPr lang="en-US" i="1" dirty="0">
                <a:latin typeface="Times New Roman" panose="02020603050405020304" pitchFamily="18" charset="0"/>
                <a:cs typeface="Times New Roman" panose="02020603050405020304" pitchFamily="18" charset="0"/>
              </a:rPr>
              <a:t>High Standards</a:t>
            </a:r>
            <a:r>
              <a:rPr lang="en-US" dirty="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Please listen for the value statements. You have a graphic organizer (available in resource folder) to record who talked about each statement, what was said and what resonated with you.  You will need this information as we work through today.</a:t>
            </a:r>
          </a:p>
          <a:p>
            <a:pPr marL="0" indent="0">
              <a:buNone/>
            </a:pPr>
            <a:r>
              <a:rPr lang="en-US" dirty="0">
                <a:latin typeface="Times New Roman" panose="02020603050405020304" pitchFamily="18" charset="0"/>
                <a:cs typeface="Times New Roman" panose="02020603050405020304" pitchFamily="18" charset="0"/>
              </a:rPr>
              <a:t>Values </a:t>
            </a:r>
          </a:p>
          <a:p>
            <a:pPr marL="176679" indent="-176679"/>
            <a:r>
              <a:rPr lang="en-US" dirty="0">
                <a:latin typeface="Times New Roman" panose="02020603050405020304" pitchFamily="18" charset="0"/>
                <a:cs typeface="Times New Roman" panose="02020603050405020304" pitchFamily="18" charset="0"/>
              </a:rPr>
              <a:t>“We believe in high standards in Clovis Schools.” Doc</a:t>
            </a:r>
          </a:p>
          <a:p>
            <a:pPr marL="176679" indent="-176679"/>
            <a:r>
              <a:rPr lang="en-US" dirty="0">
                <a:latin typeface="Times New Roman" panose="02020603050405020304" pitchFamily="18" charset="0"/>
                <a:cs typeface="Times New Roman" panose="02020603050405020304" pitchFamily="18" charset="0"/>
              </a:rPr>
              <a:t>If we are going to do it, we are going to do it first class.</a:t>
            </a:r>
          </a:p>
          <a:p>
            <a:pPr marL="176679" indent="-176679"/>
            <a:r>
              <a:rPr lang="en-US" dirty="0">
                <a:latin typeface="Times New Roman" panose="02020603050405020304" pitchFamily="18" charset="0"/>
                <a:cs typeface="Times New Roman" panose="02020603050405020304" pitchFamily="18" charset="0"/>
              </a:rPr>
              <a:t>Students learn best when they are proud of their schools.</a:t>
            </a:r>
          </a:p>
          <a:p>
            <a:pPr marL="176679" indent="-176679"/>
            <a:r>
              <a:rPr lang="en-US" dirty="0">
                <a:latin typeface="Times New Roman" panose="02020603050405020304" pitchFamily="18" charset="0"/>
                <a:cs typeface="Times New Roman" panose="02020603050405020304" pitchFamily="18" charset="0"/>
              </a:rPr>
              <a:t>We are too poor to buy cheap.</a:t>
            </a:r>
          </a:p>
          <a:p>
            <a:pPr marL="176679" indent="-176679"/>
            <a:r>
              <a:rPr lang="en-US" dirty="0">
                <a:latin typeface="Times New Roman" panose="02020603050405020304" pitchFamily="18" charset="0"/>
                <a:cs typeface="Times New Roman" panose="02020603050405020304" pitchFamily="18" charset="0"/>
              </a:rPr>
              <a:t>Build and maintain first class facilities.</a:t>
            </a:r>
          </a:p>
          <a:p>
            <a:pPr marL="176679" indent="-176679"/>
            <a:r>
              <a:rPr lang="en-US" dirty="0">
                <a:latin typeface="Times New Roman" panose="02020603050405020304" pitchFamily="18" charset="0"/>
                <a:cs typeface="Times New Roman" panose="02020603050405020304" pitchFamily="18" charset="0"/>
              </a:rPr>
              <a:t>When something is broken, fix it fast, fix it well, and fix it right.</a:t>
            </a:r>
          </a:p>
          <a:p>
            <a:endParaRPr lang="en-US" dirty="0"/>
          </a:p>
        </p:txBody>
      </p:sp>
    </p:spTree>
    <p:extLst>
      <p:ext uri="{BB962C8B-B14F-4D97-AF65-F5344CB8AC3E}">
        <p14:creationId xmlns:p14="http://schemas.microsoft.com/office/powerpoint/2010/main" val="2961952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a:xfrm>
            <a:off x="710248" y="4459526"/>
            <a:ext cx="5681980" cy="4537763"/>
          </a:xfrm>
        </p:spPr>
        <p:txBody>
          <a:bodyPr/>
          <a:lstStyle/>
          <a:p>
            <a:pPr marL="0" indent="0">
              <a:buNone/>
            </a:pPr>
            <a:r>
              <a:rPr lang="en-US" dirty="0">
                <a:latin typeface="Times New Roman" panose="02020603050405020304" pitchFamily="18" charset="0"/>
                <a:cs typeface="Times New Roman" panose="02020603050405020304" pitchFamily="18" charset="0"/>
              </a:rPr>
              <a:t>Script: Tier I, II, III</a:t>
            </a:r>
          </a:p>
          <a:p>
            <a:pPr marL="0" indent="0">
              <a:buNone/>
            </a:pPr>
            <a:r>
              <a:rPr lang="en-US" dirty="0">
                <a:latin typeface="Times New Roman" panose="02020603050405020304" pitchFamily="18" charset="0"/>
                <a:cs typeface="Times New Roman" panose="02020603050405020304" pitchFamily="18" charset="0"/>
              </a:rPr>
              <a:t>Facilitator: </a:t>
            </a:r>
          </a:p>
          <a:p>
            <a:pPr marL="0" indent="0">
              <a:buNone/>
            </a:pPr>
            <a:r>
              <a:rPr lang="en-US" dirty="0">
                <a:latin typeface="Times New Roman" panose="02020603050405020304" pitchFamily="18" charset="0"/>
                <a:cs typeface="Times New Roman" panose="02020603050405020304" pitchFamily="18" charset="0"/>
              </a:rPr>
              <a:t>We have had some amazing Superintendents in Clovis Unified during the past 60 years. On the screen you see Dr. Janet Young with Doc Buchanan. The second photo is taken at General Session. It includes Doc Buchanan, Dr. Buster, and Dr. Bradley. Today we are going to discuss the high standards philosophy and values related to it. We will discuss how our mentors and role models teach us about high standards. Before we share examples of our role models let’s take a minute to read about our first Superintendent, Dr. Floyd B. Buchanan. Please read page 4, </a:t>
            </a:r>
            <a:r>
              <a:rPr lang="en-US" i="1" dirty="0">
                <a:latin typeface="Times New Roman" panose="02020603050405020304" pitchFamily="18" charset="0"/>
                <a:cs typeface="Times New Roman" panose="02020603050405020304" pitchFamily="18" charset="0"/>
              </a:rPr>
              <a:t>Doc Who? </a:t>
            </a:r>
            <a:r>
              <a:rPr lang="en-US" dirty="0">
                <a:latin typeface="Times New Roman" panose="02020603050405020304" pitchFamily="18" charset="0"/>
                <a:cs typeface="Times New Roman" panose="02020603050405020304" pitchFamily="18" charset="0"/>
              </a:rPr>
              <a:t>of the book </a:t>
            </a:r>
            <a:r>
              <a:rPr lang="en-US" i="1" u="sng" dirty="0">
                <a:latin typeface="Times New Roman" panose="02020603050405020304" pitchFamily="18" charset="0"/>
                <a:cs typeface="Times New Roman" panose="02020603050405020304" pitchFamily="18" charset="0"/>
              </a:rPr>
              <a:t>Leadership Philosophies of the Clovis Unified School District. </a:t>
            </a:r>
            <a:r>
              <a:rPr lang="en-US" dirty="0">
                <a:latin typeface="Times New Roman" panose="02020603050405020304" pitchFamily="18" charset="0"/>
                <a:cs typeface="Times New Roman" panose="02020603050405020304" pitchFamily="18" charset="0"/>
              </a:rPr>
              <a:t>(available in resource folder)</a:t>
            </a:r>
          </a:p>
          <a:p>
            <a:pPr marL="0" indent="0">
              <a:buNone/>
            </a:pPr>
            <a:r>
              <a:rPr lang="en-US" dirty="0">
                <a:latin typeface="Times New Roman" panose="02020603050405020304" pitchFamily="18" charset="0"/>
                <a:cs typeface="Times New Roman" panose="02020603050405020304" pitchFamily="18" charset="0"/>
              </a:rPr>
              <a:t>After reading page 4 ask participants to shout out words or phrases that describe Doc (homespun, visionary, hire the right people, high expectations) Repeat a few.</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In these pictures you see former Superintendents. Each of these individuals believed in high standards and took the time to mentor others. Tell participants they will be asked to share the name of one of their mentors and discuss the characteristics that made them an outstanding leader.</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Ask participants to organize themselves in groups of three. Discuss one or more of the following questions (facilitator’s choice).</a:t>
            </a:r>
          </a:p>
          <a:p>
            <a:pPr marL="0" indent="0">
              <a:buNone/>
            </a:pPr>
            <a:r>
              <a:rPr lang="en-US" dirty="0">
                <a:latin typeface="Times New Roman" panose="02020603050405020304" pitchFamily="18" charset="0"/>
                <a:cs typeface="Times New Roman" panose="02020603050405020304" pitchFamily="18" charset="0"/>
              </a:rPr>
              <a:t>101 – Who was your mentor and what did you learn from them? Be specific.</a:t>
            </a:r>
          </a:p>
          <a:p>
            <a:pPr marL="0" indent="0">
              <a:buNone/>
            </a:pPr>
            <a:r>
              <a:rPr lang="en-US" dirty="0">
                <a:latin typeface="Times New Roman" panose="02020603050405020304" pitchFamily="18" charset="0"/>
                <a:cs typeface="Times New Roman" panose="02020603050405020304" pitchFamily="18" charset="0"/>
              </a:rPr>
              <a:t>201 – What did your mentor do that demonstrated high standards? Be specific.</a:t>
            </a:r>
          </a:p>
          <a:p>
            <a:pPr marL="0" indent="0">
              <a:buNone/>
            </a:pPr>
            <a:r>
              <a:rPr lang="en-US" dirty="0">
                <a:latin typeface="Times New Roman" panose="02020603050405020304" pitchFamily="18" charset="0"/>
                <a:cs typeface="Times New Roman" panose="02020603050405020304" pitchFamily="18" charset="0"/>
              </a:rPr>
              <a:t>301 – What is something you continue to do today because of your mentor?</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As facilitator you should model the process.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At the end do a quick whip around the room asking participants to name their mentor.</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9</a:t>
            </a:fld>
            <a:endParaRPr lang="en-US" dirty="0"/>
          </a:p>
        </p:txBody>
      </p:sp>
      <p:pic>
        <p:nvPicPr>
          <p:cNvPr id="6" name="Picture 5" descr="A picture containing vector graphics&#10;&#10;Description automatically generated">
            <a:extLst>
              <a:ext uri="{FF2B5EF4-FFF2-40B4-BE49-F238E27FC236}">
                <a16:creationId xmlns:a16="http://schemas.microsoft.com/office/drawing/2014/main" id="{D2B0C648-14E7-E153-6DB0-E03D24290D2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19004" y="2453952"/>
            <a:ext cx="1622084" cy="1668831"/>
          </a:xfrm>
          <a:prstGeom prst="rect">
            <a:avLst/>
          </a:prstGeom>
        </p:spPr>
      </p:pic>
    </p:spTree>
    <p:extLst>
      <p:ext uri="{BB962C8B-B14F-4D97-AF65-F5344CB8AC3E}">
        <p14:creationId xmlns:p14="http://schemas.microsoft.com/office/powerpoint/2010/main" val="3683642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6">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player.vimeo.com/video/879519274?h=176067742d&amp;amp;app_id=122963"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107281" y="1313331"/>
            <a:ext cx="6929437" cy="25168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End of Part I</a:t>
            </a:r>
          </a:p>
        </p:txBody>
      </p:sp>
    </p:spTree>
    <p:extLst>
      <p:ext uri="{BB962C8B-B14F-4D97-AF65-F5344CB8AC3E}">
        <p14:creationId xmlns:p14="http://schemas.microsoft.com/office/powerpoint/2010/main" val="2936891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ctrTitle"/>
          </p:nvPr>
        </p:nvSpPr>
        <p:spPr>
          <a:xfrm>
            <a:off x="387409" y="3738880"/>
            <a:ext cx="8369182" cy="5160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High Standards Philosophy</a:t>
            </a:r>
            <a:endParaRPr sz="4000" dirty="0"/>
          </a:p>
        </p:txBody>
      </p:sp>
      <p:pic>
        <p:nvPicPr>
          <p:cNvPr id="2" name="Picture 1" descr="Text&#10;&#10;Description automatically generated">
            <a:extLst>
              <a:ext uri="{FF2B5EF4-FFF2-40B4-BE49-F238E27FC236}">
                <a16:creationId xmlns:a16="http://schemas.microsoft.com/office/drawing/2014/main" id="{23C7505D-C06D-8E67-EDAE-5F2DF3125CC5}"/>
              </a:ext>
            </a:extLst>
          </p:cNvPr>
          <p:cNvPicPr>
            <a:picLocks noChangeAspect="1"/>
          </p:cNvPicPr>
          <p:nvPr/>
        </p:nvPicPr>
        <p:blipFill>
          <a:blip r:embed="rId3"/>
          <a:stretch>
            <a:fillRect/>
          </a:stretch>
        </p:blipFill>
        <p:spPr>
          <a:xfrm>
            <a:off x="1442201" y="695056"/>
            <a:ext cx="6259598" cy="2894346"/>
          </a:xfrm>
          <a:prstGeom prst="rect">
            <a:avLst/>
          </a:prstGeom>
        </p:spPr>
      </p:pic>
      <p:sp>
        <p:nvSpPr>
          <p:cNvPr id="4" name="TextBox 3">
            <a:extLst>
              <a:ext uri="{FF2B5EF4-FFF2-40B4-BE49-F238E27FC236}">
                <a16:creationId xmlns:a16="http://schemas.microsoft.com/office/drawing/2014/main" id="{B7F576D2-D9CE-9799-FC37-6BB095368F9D}"/>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
        <p:nvSpPr>
          <p:cNvPr id="6" name="TextBox 5">
            <a:extLst>
              <a:ext uri="{FF2B5EF4-FFF2-40B4-BE49-F238E27FC236}">
                <a16:creationId xmlns:a16="http://schemas.microsoft.com/office/drawing/2014/main" id="{F4BAF05D-2C01-0D6D-1E9C-805711544A70}"/>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73057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456903" y="1060293"/>
            <a:ext cx="8230194" cy="531900"/>
          </a:xfrm>
        </p:spPr>
        <p:txBody>
          <a:bodyPr>
            <a:noAutofit/>
          </a:bodyPr>
          <a:lstStyle/>
          <a:p>
            <a:r>
              <a:rPr lang="en-US" sz="3600" dirty="0">
                <a:latin typeface="+mj-lt"/>
              </a:rPr>
              <a:t>We believe in high standards </a:t>
            </a:r>
            <a:br>
              <a:rPr lang="en-US" sz="3600" dirty="0">
                <a:latin typeface="+mj-lt"/>
              </a:rPr>
            </a:br>
            <a:r>
              <a:rPr lang="en-US" sz="3600" dirty="0">
                <a:latin typeface="+mj-lt"/>
              </a:rPr>
              <a:t>in Clovis Schools.</a:t>
            </a:r>
            <a:br>
              <a:rPr lang="en-US" sz="4000" i="1" dirty="0"/>
            </a:br>
            <a:endParaRPr lang="en-US" sz="3200" dirty="0"/>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type="subTitle" idx="1"/>
          </p:nvPr>
        </p:nvSpPr>
        <p:spPr>
          <a:xfrm>
            <a:off x="456903" y="1592193"/>
            <a:ext cx="8230194" cy="3126563"/>
          </a:xfrm>
        </p:spPr>
        <p:txBody>
          <a:bodyPr>
            <a:normAutofit fontScale="55000" lnSpcReduction="20000"/>
          </a:bodyPr>
          <a:lstStyle/>
          <a:p>
            <a:pPr algn="l"/>
            <a:endParaRPr lang="en-US" sz="5100" b="0" dirty="0"/>
          </a:p>
          <a:p>
            <a:pPr algn="l"/>
            <a:r>
              <a:rPr lang="en-US" sz="6700" b="0" dirty="0"/>
              <a:t>“We believe </a:t>
            </a:r>
            <a:r>
              <a:rPr lang="en-US" sz="6700" dirty="0"/>
              <a:t>competition is an ingredient of high standards </a:t>
            </a:r>
            <a:r>
              <a:rPr lang="en-US" sz="6700" b="0" dirty="0"/>
              <a:t>and an important motivational tool. We recognize </a:t>
            </a:r>
            <a:r>
              <a:rPr lang="en-US" sz="6700" dirty="0"/>
              <a:t>three level of competitions</a:t>
            </a:r>
            <a:r>
              <a:rPr lang="en-US" sz="6700" b="0" dirty="0"/>
              <a:t>.”</a:t>
            </a:r>
          </a:p>
          <a:p>
            <a:pPr algn="l"/>
            <a:r>
              <a:rPr lang="en-US" sz="6700" b="0" dirty="0"/>
              <a:t>                                                     </a:t>
            </a:r>
            <a:r>
              <a:rPr lang="en-US" sz="4400" dirty="0"/>
              <a:t>Doc’s Charge</a:t>
            </a:r>
            <a:endParaRPr lang="en-US" sz="1400" dirty="0"/>
          </a:p>
          <a:p>
            <a:pPr algn="l"/>
            <a:endParaRPr lang="en-US" sz="4400" dirty="0"/>
          </a:p>
        </p:txBody>
      </p:sp>
    </p:spTree>
    <p:extLst>
      <p:ext uri="{BB962C8B-B14F-4D97-AF65-F5344CB8AC3E}">
        <p14:creationId xmlns:p14="http://schemas.microsoft.com/office/powerpoint/2010/main" val="2716932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355303" y="652248"/>
            <a:ext cx="8230194" cy="531900"/>
          </a:xfrm>
        </p:spPr>
        <p:txBody>
          <a:bodyPr>
            <a:noAutofit/>
          </a:bodyPr>
          <a:lstStyle/>
          <a:p>
            <a:br>
              <a:rPr lang="en-US" sz="3200" i="1" dirty="0"/>
            </a:br>
            <a:r>
              <a:rPr lang="en-US" sz="3200" i="1" dirty="0"/>
              <a:t>Students learn to compete against themselves.</a:t>
            </a:r>
            <a:br>
              <a:rPr lang="en-US" sz="4000" i="1" dirty="0"/>
            </a:br>
            <a:endParaRPr lang="en-US" sz="3200" dirty="0"/>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type="subTitle" idx="1"/>
          </p:nvPr>
        </p:nvSpPr>
        <p:spPr>
          <a:xfrm>
            <a:off x="456903" y="1377244"/>
            <a:ext cx="8230194" cy="2867378"/>
          </a:xfrm>
        </p:spPr>
        <p:txBody>
          <a:bodyPr>
            <a:normAutofit lnSpcReduction="10000"/>
          </a:bodyPr>
          <a:lstStyle/>
          <a:p>
            <a:pPr algn="l"/>
            <a:r>
              <a:rPr lang="en-US" sz="3900" dirty="0"/>
              <a:t>“First, we want you to make sure that all of our students learn to compete against themselves; that’s the toughest competition of all.”</a:t>
            </a:r>
          </a:p>
          <a:p>
            <a:pPr algn="r"/>
            <a:r>
              <a:rPr lang="en-US" sz="3200" dirty="0"/>
              <a:t>Doc’s Charge</a:t>
            </a:r>
          </a:p>
          <a:p>
            <a:pPr algn="l"/>
            <a:endParaRPr lang="en-US" sz="4400" dirty="0"/>
          </a:p>
        </p:txBody>
      </p:sp>
    </p:spTree>
    <p:extLst>
      <p:ext uri="{BB962C8B-B14F-4D97-AF65-F5344CB8AC3E}">
        <p14:creationId xmlns:p14="http://schemas.microsoft.com/office/powerpoint/2010/main" val="342449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456903" y="918198"/>
            <a:ext cx="8230194" cy="531900"/>
          </a:xfrm>
        </p:spPr>
        <p:txBody>
          <a:bodyPr>
            <a:noAutofit/>
          </a:bodyPr>
          <a:lstStyle/>
          <a:p>
            <a:br>
              <a:rPr lang="en-US" sz="3200" i="1" dirty="0"/>
            </a:br>
            <a:r>
              <a:rPr lang="en-US" sz="3200" i="1" dirty="0"/>
              <a:t>Students compete in specialty areas.</a:t>
            </a:r>
            <a:br>
              <a:rPr lang="en-US" sz="4000" i="1" dirty="0"/>
            </a:br>
            <a:endParaRPr lang="en-US" sz="3200" dirty="0"/>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type="subTitle" idx="1"/>
          </p:nvPr>
        </p:nvSpPr>
        <p:spPr>
          <a:xfrm>
            <a:off x="535925" y="1644881"/>
            <a:ext cx="8230194" cy="2580421"/>
          </a:xfrm>
        </p:spPr>
        <p:txBody>
          <a:bodyPr>
            <a:normAutofit fontScale="32500" lnSpcReduction="20000"/>
          </a:bodyPr>
          <a:lstStyle/>
          <a:p>
            <a:pPr algn="l"/>
            <a:r>
              <a:rPr lang="en-US" sz="9800" b="0" dirty="0"/>
              <a:t>“Second, we want you to encourage our students to </a:t>
            </a:r>
            <a:r>
              <a:rPr lang="en-US" sz="9800" dirty="0"/>
              <a:t>compete in specialty areas </a:t>
            </a:r>
            <a:r>
              <a:rPr lang="en-US" sz="9800" b="0" dirty="0"/>
              <a:t>to help them </a:t>
            </a:r>
            <a:r>
              <a:rPr lang="en-US" sz="9800" dirty="0"/>
              <a:t>build their strengths </a:t>
            </a:r>
            <a:r>
              <a:rPr lang="en-US" sz="9800" b="0" dirty="0"/>
              <a:t>and </a:t>
            </a:r>
            <a:r>
              <a:rPr lang="en-US" sz="9800" dirty="0"/>
              <a:t>overcome their weaknesses</a:t>
            </a:r>
            <a:r>
              <a:rPr lang="en-US" sz="9800" b="0" dirty="0"/>
              <a:t> because that’s the way they get jobs and that’s the way they have to perform in life.”</a:t>
            </a:r>
          </a:p>
          <a:p>
            <a:pPr algn="r"/>
            <a:r>
              <a:rPr lang="en-US" sz="4200" b="0" dirty="0"/>
              <a:t>Doc’s Charge</a:t>
            </a:r>
          </a:p>
          <a:p>
            <a:pPr algn="l"/>
            <a:endParaRPr lang="en-US" sz="4400" dirty="0"/>
          </a:p>
        </p:txBody>
      </p:sp>
    </p:spTree>
    <p:extLst>
      <p:ext uri="{BB962C8B-B14F-4D97-AF65-F5344CB8AC3E}">
        <p14:creationId xmlns:p14="http://schemas.microsoft.com/office/powerpoint/2010/main" val="80311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456903" y="496711"/>
            <a:ext cx="8230194" cy="1095482"/>
          </a:xfrm>
        </p:spPr>
        <p:txBody>
          <a:bodyPr>
            <a:noAutofit/>
          </a:bodyPr>
          <a:lstStyle/>
          <a:p>
            <a:br>
              <a:rPr lang="en-US" sz="3200" i="1" dirty="0"/>
            </a:br>
            <a:r>
              <a:rPr lang="en-US" sz="3600" i="1" dirty="0"/>
              <a:t>Students work in groups and </a:t>
            </a:r>
            <a:br>
              <a:rPr lang="en-US" sz="3600" i="1" dirty="0"/>
            </a:br>
            <a:r>
              <a:rPr lang="en-US" sz="3600" i="1" dirty="0"/>
              <a:t>compete in groups.</a:t>
            </a:r>
            <a:br>
              <a:rPr lang="en-US" sz="4000" i="1" dirty="0"/>
            </a:br>
            <a:endParaRPr lang="en-US" sz="3200" dirty="0"/>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type="subTitle" idx="1"/>
          </p:nvPr>
        </p:nvSpPr>
        <p:spPr>
          <a:xfrm>
            <a:off x="456903" y="1704622"/>
            <a:ext cx="8230194" cy="2254730"/>
          </a:xfrm>
        </p:spPr>
        <p:txBody>
          <a:bodyPr>
            <a:normAutofit fontScale="70000" lnSpcReduction="20000"/>
          </a:bodyPr>
          <a:lstStyle/>
          <a:p>
            <a:pPr algn="l"/>
            <a:r>
              <a:rPr lang="en-US" sz="4400" b="0" dirty="0"/>
              <a:t>“Third, we want you to teach our students to </a:t>
            </a:r>
            <a:r>
              <a:rPr lang="en-US" sz="4400" dirty="0"/>
              <a:t>work in groups </a:t>
            </a:r>
            <a:r>
              <a:rPr lang="en-US" sz="4400" b="0" dirty="0"/>
              <a:t>and to </a:t>
            </a:r>
            <a:r>
              <a:rPr lang="en-US" sz="4400" dirty="0"/>
              <a:t>compete in groups </a:t>
            </a:r>
            <a:r>
              <a:rPr lang="en-US" sz="4400" b="0" dirty="0"/>
              <a:t>because we think that </a:t>
            </a:r>
            <a:r>
              <a:rPr lang="en-US" sz="4400" dirty="0"/>
              <a:t>students who can’t work in groups are going to have trouble in tomorrow’s world.”</a:t>
            </a:r>
          </a:p>
          <a:p>
            <a:pPr algn="r"/>
            <a:r>
              <a:rPr lang="en-US" sz="3600" b="0" dirty="0"/>
              <a:t>Doc’s Charge</a:t>
            </a:r>
          </a:p>
          <a:p>
            <a:pPr algn="l"/>
            <a:endParaRPr lang="en-US" sz="4400" dirty="0"/>
          </a:p>
        </p:txBody>
      </p:sp>
    </p:spTree>
    <p:extLst>
      <p:ext uri="{BB962C8B-B14F-4D97-AF65-F5344CB8AC3E}">
        <p14:creationId xmlns:p14="http://schemas.microsoft.com/office/powerpoint/2010/main" val="2779336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1248" y="-5851603"/>
            <a:ext cx="6281305" cy="4293483"/>
          </a:xfrm>
          <a:prstGeom prst="rect">
            <a:avLst/>
          </a:prstGeom>
        </p:spPr>
        <p:txBody>
          <a:bodyPr wrap="square">
            <a:spAutoFit/>
          </a:bodyPr>
          <a:lstStyle/>
          <a:p>
            <a:r>
              <a:rPr lang="en-US" sz="1050" dirty="0"/>
              <a:t>Doc’s Charge</a:t>
            </a:r>
          </a:p>
          <a:p>
            <a:endParaRPr lang="en-US" sz="1050" dirty="0"/>
          </a:p>
          <a:p>
            <a:r>
              <a:rPr lang="en-US" sz="1050" dirty="0"/>
              <a:t>	We believe in high standards in Clovis schools.  We believe competition is an ingredient of high standards and an important motivational tool.  We recognize three levels of competition.  First, we want you to make sure that all of our students learn to compete against themselves; that’s the toughest competition of all.  Second, we want you to encourage our students to compete in specialty areas to help them build on their strengths and overcome their weaknesses, because that’s the way they get jobs and that’s the way they have to perform in life.  Third, we want to you to teach our students to work in groups and to compete in groups because we think that students who can’t work in groups are going to have trouble in tomorrow’s world.</a:t>
            </a:r>
          </a:p>
          <a:p>
            <a:r>
              <a:rPr lang="en-US" sz="1050" dirty="0"/>
              <a:t>	Competition does not start with schooling.  Competition starts with little children just wanting to play – to catch or hit or kick a ball.  Eventually, they learn a few skills and all of a sudden one of them looks at the others and says hey, let’s keep score.  Now they’re interested in winning and losing, which is mostly what life’s all about.</a:t>
            </a:r>
          </a:p>
          <a:p>
            <a:r>
              <a:rPr lang="en-US" sz="1050" dirty="0"/>
              <a:t>	While you are working with our children in Clovis we want you to remember the heart of the Clovis program:  We want you to teach students to win with class and to lose with dignity.  But we also want you to teach them that there is a lot more to being a winner than the final game score.  We want you to teach them to root for their team to win, not for their other team to lose.  We want you to teach our kids what to do when they lose.  We want you to get them off their duffs and get them back in the fight.  Don’t you let them give up.  And if we can teach them not to be quitters by the time they finish the twelfth grade in the Clovis schools, they will probably make it through life.</a:t>
            </a:r>
          </a:p>
          <a:p>
            <a:r>
              <a:rPr lang="en-US" sz="1050" dirty="0"/>
              <a:t>	Our philosophy is very simple:  A fair break for every kid.  We believe the schools and the students belong to the people.  If our community wants their children to read, write, do arithmetic, sing, dance, play in the band, or compete in forensics – whatever our community wants, we are going to do – but we’re going to do it first class.</a:t>
            </a:r>
          </a:p>
          <a:p>
            <a:endParaRPr lang="en-US" sz="1050" dirty="0"/>
          </a:p>
        </p:txBody>
      </p:sp>
      <p:sp>
        <p:nvSpPr>
          <p:cNvPr id="2" name="Title 1">
            <a:extLst>
              <a:ext uri="{FF2B5EF4-FFF2-40B4-BE49-F238E27FC236}">
                <a16:creationId xmlns:a16="http://schemas.microsoft.com/office/drawing/2014/main" id="{79B74C75-0889-45BF-A807-9A2C7CFE6A06}"/>
              </a:ext>
            </a:extLst>
          </p:cNvPr>
          <p:cNvSpPr>
            <a:spLocks noGrp="1"/>
          </p:cNvSpPr>
          <p:nvPr>
            <p:ph type="title" idx="4294967295"/>
          </p:nvPr>
        </p:nvSpPr>
        <p:spPr>
          <a:xfrm>
            <a:off x="631248" y="115886"/>
            <a:ext cx="7886700" cy="993775"/>
          </a:xfrm>
        </p:spPr>
        <p:txBody>
          <a:bodyPr>
            <a:normAutofit fontScale="90000"/>
          </a:bodyPr>
          <a:lstStyle/>
          <a:p>
            <a:pPr algn="ctr"/>
            <a:br>
              <a:rPr lang="en-US" sz="3300" i="1" dirty="0"/>
            </a:br>
            <a:r>
              <a:rPr lang="en-US" sz="3300" i="1" dirty="0"/>
              <a:t>High Standards</a:t>
            </a:r>
            <a:br>
              <a:rPr lang="en-US" sz="3300" i="1" dirty="0"/>
            </a:br>
            <a:r>
              <a:rPr lang="en-US" sz="3300" i="1" dirty="0"/>
              <a:t>Values</a:t>
            </a:r>
            <a:br>
              <a:rPr lang="en-US" sz="3300" i="1" dirty="0"/>
            </a:br>
            <a:endParaRPr lang="en-US" b="1" dirty="0"/>
          </a:p>
        </p:txBody>
      </p:sp>
      <p:sp>
        <p:nvSpPr>
          <p:cNvPr id="10" name="Content Placeholder 9"/>
          <p:cNvSpPr>
            <a:spLocks noGrp="1"/>
          </p:cNvSpPr>
          <p:nvPr>
            <p:ph idx="4294967295"/>
          </p:nvPr>
        </p:nvSpPr>
        <p:spPr>
          <a:xfrm>
            <a:off x="631248" y="1109661"/>
            <a:ext cx="7886700" cy="3262313"/>
          </a:xfrm>
        </p:spPr>
        <p:txBody>
          <a:bodyPr>
            <a:normAutofit fontScale="32500" lnSpcReduction="20000"/>
          </a:bodyPr>
          <a:lstStyle/>
          <a:p>
            <a:pPr eaLnBrk="0" hangingPunct="0">
              <a:spcBef>
                <a:spcPts val="26"/>
              </a:spcBef>
              <a:tabLst>
                <a:tab pos="385286" algn="l"/>
              </a:tabLst>
            </a:pPr>
            <a:endParaRPr lang="en-US" sz="1350" dirty="0">
              <a:ea typeface="Times New Roman" panose="02020603050405020304" pitchFamily="18" charset="0"/>
            </a:endParaRPr>
          </a:p>
          <a:p>
            <a:pPr algn="ctr" eaLnBrk="0" hangingPunct="0">
              <a:spcBef>
                <a:spcPts val="26"/>
              </a:spcBef>
              <a:tabLst>
                <a:tab pos="385286" algn="l"/>
              </a:tabLst>
            </a:pPr>
            <a:r>
              <a:rPr lang="en-US" sz="6700" i="1" dirty="0">
                <a:ea typeface="Times New Roman" panose="02020603050405020304" pitchFamily="18" charset="0"/>
              </a:rPr>
              <a:t>“We believe in high standards in Clovis Schools.”</a:t>
            </a:r>
            <a:br>
              <a:rPr lang="en-US" sz="6700" i="1" dirty="0">
                <a:ea typeface="Times New Roman" panose="02020603050405020304" pitchFamily="18" charset="0"/>
              </a:rPr>
            </a:br>
            <a:r>
              <a:rPr lang="en-US" sz="6700" i="1" dirty="0">
                <a:ea typeface="Times New Roman" panose="02020603050405020304" pitchFamily="18" charset="0"/>
              </a:rPr>
              <a:t>                                         - </a:t>
            </a:r>
            <a:r>
              <a:rPr lang="en-US" sz="4200" dirty="0">
                <a:ea typeface="Times New Roman" panose="02020603050405020304" pitchFamily="18" charset="0"/>
              </a:rPr>
              <a:t>Doc</a:t>
            </a:r>
          </a:p>
          <a:p>
            <a:pPr marL="212598" indent="-212598" eaLnBrk="0" hangingPunct="0">
              <a:spcBef>
                <a:spcPts val="26"/>
              </a:spcBef>
              <a:buClr>
                <a:schemeClr val="accent1"/>
              </a:buClr>
              <a:buSzPct val="115000"/>
              <a:buFont typeface="Arial" panose="020B0604020202020204" pitchFamily="34" charset="0"/>
              <a:buChar char="•"/>
              <a:tabLst>
                <a:tab pos="385286" algn="l"/>
              </a:tabLst>
            </a:pPr>
            <a:endParaRPr lang="en-US" sz="4425" kern="1200" dirty="0">
              <a:ea typeface="Times New Roman" panose="02020603050405020304" pitchFamily="18" charset="0"/>
              <a:cs typeface="+mn-cs"/>
            </a:endParaRPr>
          </a:p>
          <a:p>
            <a:pPr marL="212598" indent="-212598" eaLnBrk="0" hangingPunct="0">
              <a:spcBef>
                <a:spcPts val="26"/>
              </a:spcBef>
              <a:buClr>
                <a:schemeClr val="accent1"/>
              </a:buClr>
              <a:buSzPct val="115000"/>
              <a:buFont typeface="Arial" panose="020B0604020202020204" pitchFamily="34" charset="0"/>
              <a:buChar char="•"/>
              <a:tabLst>
                <a:tab pos="385286" algn="l"/>
              </a:tabLst>
            </a:pPr>
            <a:r>
              <a:rPr lang="en-US" sz="6000" kern="1200" dirty="0">
                <a:ea typeface="Times New Roman" panose="02020603050405020304" pitchFamily="18" charset="0"/>
                <a:cs typeface="+mn-cs"/>
              </a:rPr>
              <a:t>When something is broken, fix it fast, fix it well, and fix it right.</a:t>
            </a:r>
          </a:p>
          <a:p>
            <a:pPr marL="212598" indent="-212598" eaLnBrk="0" hangingPunct="0">
              <a:spcBef>
                <a:spcPts val="26"/>
              </a:spcBef>
              <a:buClr>
                <a:schemeClr val="accent1"/>
              </a:buClr>
              <a:buSzPct val="115000"/>
              <a:buFont typeface="Arial" panose="020B0604020202020204" pitchFamily="34" charset="0"/>
              <a:buChar char="•"/>
              <a:tabLst>
                <a:tab pos="385286" algn="l"/>
              </a:tabLst>
            </a:pPr>
            <a:endParaRPr lang="en-US" sz="6000" dirty="0"/>
          </a:p>
          <a:p>
            <a:pPr marL="212598" indent="-212598" eaLnBrk="0" hangingPunct="0">
              <a:spcBef>
                <a:spcPts val="26"/>
              </a:spcBef>
              <a:buClr>
                <a:schemeClr val="accent1"/>
              </a:buClr>
              <a:buSzPct val="115000"/>
              <a:buFont typeface="Arial" panose="020B0604020202020204" pitchFamily="34" charset="0"/>
              <a:buChar char="•"/>
              <a:tabLst>
                <a:tab pos="385286" algn="l"/>
              </a:tabLst>
            </a:pPr>
            <a:r>
              <a:rPr lang="en-US" sz="6000" dirty="0"/>
              <a:t>Build and maintain first </a:t>
            </a:r>
            <a:r>
              <a:rPr lang="en-US" sz="6000"/>
              <a:t>class facilities.</a:t>
            </a:r>
            <a:endParaRPr lang="en-US" sz="6000" dirty="0"/>
          </a:p>
          <a:p>
            <a:pPr marL="212598" indent="-212598" eaLnBrk="0" hangingPunct="0">
              <a:spcBef>
                <a:spcPts val="26"/>
              </a:spcBef>
              <a:buClr>
                <a:schemeClr val="accent1"/>
              </a:buClr>
              <a:buSzPct val="115000"/>
              <a:buFont typeface="Arial" panose="020B0604020202020204" pitchFamily="34" charset="0"/>
              <a:buChar char="•"/>
              <a:tabLst>
                <a:tab pos="385286" algn="l"/>
              </a:tabLst>
            </a:pPr>
            <a:endParaRPr lang="en-US" sz="6000" dirty="0"/>
          </a:p>
          <a:p>
            <a:pPr marL="212598" indent="-212598" eaLnBrk="0" hangingPunct="0">
              <a:spcBef>
                <a:spcPts val="26"/>
              </a:spcBef>
              <a:buClr>
                <a:schemeClr val="accent1"/>
              </a:buClr>
              <a:buSzPct val="115000"/>
              <a:buFont typeface="Arial" panose="020B0604020202020204" pitchFamily="34" charset="0"/>
              <a:buChar char="•"/>
              <a:tabLst>
                <a:tab pos="385286" algn="l"/>
              </a:tabLst>
            </a:pPr>
            <a:r>
              <a:rPr lang="en-US" sz="6000" dirty="0"/>
              <a:t>Students learn best when they are proud of their schools.</a:t>
            </a:r>
          </a:p>
          <a:p>
            <a:pPr eaLnBrk="0" hangingPunct="0">
              <a:spcBef>
                <a:spcPts val="26"/>
              </a:spcBef>
              <a:buClr>
                <a:schemeClr val="accent1"/>
              </a:buClr>
              <a:buSzPct val="115000"/>
              <a:tabLst>
                <a:tab pos="385286" algn="l"/>
              </a:tabLst>
            </a:pPr>
            <a:endParaRPr lang="en-US" sz="6000" dirty="0"/>
          </a:p>
          <a:p>
            <a:pPr marL="212598" indent="-212598" eaLnBrk="0" hangingPunct="0">
              <a:spcBef>
                <a:spcPts val="26"/>
              </a:spcBef>
              <a:buClr>
                <a:schemeClr val="accent1"/>
              </a:buClr>
              <a:buSzPct val="115000"/>
              <a:buFont typeface="Arial" panose="020B0604020202020204" pitchFamily="34" charset="0"/>
              <a:buChar char="•"/>
              <a:tabLst>
                <a:tab pos="385286" algn="l"/>
              </a:tabLst>
            </a:pPr>
            <a:r>
              <a:rPr lang="en-US" sz="6000" dirty="0"/>
              <a:t>If we are going to do it, we are going to do it first class.</a:t>
            </a:r>
          </a:p>
          <a:p>
            <a:pPr marL="212598" indent="-212598" eaLnBrk="0" hangingPunct="0">
              <a:spcBef>
                <a:spcPts val="26"/>
              </a:spcBef>
              <a:buClr>
                <a:schemeClr val="accent1"/>
              </a:buClr>
              <a:buSzPct val="115000"/>
              <a:buFont typeface="Arial" panose="020B0604020202020204" pitchFamily="34" charset="0"/>
              <a:buChar char="•"/>
              <a:tabLst>
                <a:tab pos="385286" algn="l"/>
              </a:tabLst>
            </a:pPr>
            <a:endParaRPr lang="en-US" sz="6000" dirty="0"/>
          </a:p>
          <a:p>
            <a:pPr marL="212598" indent="-212598" eaLnBrk="0" hangingPunct="0">
              <a:spcBef>
                <a:spcPts val="26"/>
              </a:spcBef>
              <a:buClr>
                <a:schemeClr val="accent1"/>
              </a:buClr>
              <a:buSzPct val="115000"/>
              <a:buFont typeface="Arial" panose="020B0604020202020204" pitchFamily="34" charset="0"/>
              <a:buChar char="•"/>
              <a:tabLst>
                <a:tab pos="385286" algn="l"/>
              </a:tabLst>
            </a:pPr>
            <a:r>
              <a:rPr lang="en-US" sz="6000" dirty="0"/>
              <a:t>We are too poor to buy cheap.</a:t>
            </a:r>
          </a:p>
          <a:p>
            <a:pPr eaLnBrk="0" hangingPunct="0">
              <a:spcBef>
                <a:spcPts val="26"/>
              </a:spcBef>
              <a:tabLst>
                <a:tab pos="385286" algn="l"/>
              </a:tabLst>
            </a:pPr>
            <a:endParaRPr lang="en-US" sz="2100" dirty="0">
              <a:ea typeface="Times New Roman" panose="02020603050405020304" pitchFamily="18" charset="0"/>
            </a:endParaRPr>
          </a:p>
          <a:p>
            <a:pPr fontAlgn="ctr"/>
            <a:r>
              <a:rPr lang="en-US" dirty="0"/>
              <a:t> </a:t>
            </a:r>
          </a:p>
        </p:txBody>
      </p:sp>
    </p:spTree>
    <p:extLst>
      <p:ext uri="{BB962C8B-B14F-4D97-AF65-F5344CB8AC3E}">
        <p14:creationId xmlns:p14="http://schemas.microsoft.com/office/powerpoint/2010/main" val="3209728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FF91-7E8F-7F13-FA65-922B4463DFE7}"/>
              </a:ext>
            </a:extLst>
          </p:cNvPr>
          <p:cNvSpPr>
            <a:spLocks noGrp="1"/>
          </p:cNvSpPr>
          <p:nvPr>
            <p:ph type="title"/>
          </p:nvPr>
        </p:nvSpPr>
        <p:spPr>
          <a:xfrm>
            <a:off x="563924" y="1349075"/>
            <a:ext cx="8016152" cy="2216972"/>
          </a:xfrm>
        </p:spPr>
        <p:txBody>
          <a:bodyPr/>
          <a:lstStyle/>
          <a:p>
            <a:r>
              <a:rPr lang="en-US" sz="4400" dirty="0"/>
              <a:t>High Standards Video</a:t>
            </a:r>
          </a:p>
        </p:txBody>
      </p:sp>
      <p:pic>
        <p:nvPicPr>
          <p:cNvPr id="4" name="Online Media 3" descr="Leadership Tenets - High Standards">
            <a:hlinkClick r:id="" action="ppaction://media"/>
            <a:extLst>
              <a:ext uri="{FF2B5EF4-FFF2-40B4-BE49-F238E27FC236}">
                <a16:creationId xmlns:a16="http://schemas.microsoft.com/office/drawing/2014/main" id="{C050B23E-1477-E48A-83E3-45E865A2FB29}"/>
              </a:ext>
            </a:extLst>
          </p:cNvPr>
          <p:cNvPicPr>
            <a:picLocks noRot="1" noChangeAspect="1"/>
          </p:cNvPicPr>
          <p:nvPr>
            <a:videoFile r:link="rId1"/>
          </p:nvPr>
        </p:nvPicPr>
        <p:blipFill>
          <a:blip r:embed="rId4"/>
          <a:stretch>
            <a:fillRect/>
          </a:stretch>
        </p:blipFill>
        <p:spPr>
          <a:xfrm>
            <a:off x="0" y="-8049"/>
            <a:ext cx="9144000" cy="5151549"/>
          </a:xfrm>
          <a:prstGeom prst="rect">
            <a:avLst/>
          </a:prstGeom>
        </p:spPr>
      </p:pic>
    </p:spTree>
    <p:extLst>
      <p:ext uri="{BB962C8B-B14F-4D97-AF65-F5344CB8AC3E}">
        <p14:creationId xmlns:p14="http://schemas.microsoft.com/office/powerpoint/2010/main" val="71758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F4A0A97-C778-47DE-A632-C3B9BCB5DDEA}"/>
              </a:ext>
            </a:extLst>
          </p:cNvPr>
          <p:cNvPicPr>
            <a:picLocks noChangeAspect="1"/>
          </p:cNvPicPr>
          <p:nvPr/>
        </p:nvPicPr>
        <p:blipFill rotWithShape="1">
          <a:blip r:embed="rId3"/>
          <a:srcRect l="7062" r="11652" b="-3"/>
          <a:stretch/>
        </p:blipFill>
        <p:spPr>
          <a:xfrm>
            <a:off x="1037424" y="1717705"/>
            <a:ext cx="2709513" cy="2225039"/>
          </a:xfrm>
          <a:prstGeom prst="rect">
            <a:avLst/>
          </a:prstGeom>
        </p:spPr>
      </p:pic>
      <p:sp>
        <p:nvSpPr>
          <p:cNvPr id="2" name="Title 1">
            <a:extLst>
              <a:ext uri="{FF2B5EF4-FFF2-40B4-BE49-F238E27FC236}">
                <a16:creationId xmlns:a16="http://schemas.microsoft.com/office/drawing/2014/main" id="{114F45C1-9812-4DE6-B3BD-0027366608E3}"/>
              </a:ext>
            </a:extLst>
          </p:cNvPr>
          <p:cNvSpPr>
            <a:spLocks noGrp="1"/>
          </p:cNvSpPr>
          <p:nvPr>
            <p:ph type="title"/>
          </p:nvPr>
        </p:nvSpPr>
        <p:spPr/>
        <p:txBody>
          <a:bodyPr spcFirstLastPara="1" vert="horz" wrap="square" lIns="68580" tIns="34290" rIns="68580" bIns="34290" rtlCol="0" anchor="ctr" anchorCtr="0">
            <a:normAutofit fontScale="90000"/>
          </a:bodyPr>
          <a:lstStyle/>
          <a:p>
            <a:pPr algn="ctr">
              <a:lnSpc>
                <a:spcPct val="80000"/>
              </a:lnSpc>
            </a:pPr>
            <a:r>
              <a:rPr lang="en-US" sz="2400" i="1" dirty="0">
                <a:latin typeface="Times New Roman" panose="02020603050405020304" pitchFamily="18" charset="0"/>
                <a:ea typeface="Times New Roman" panose="02020603050405020304" pitchFamily="18" charset="0"/>
              </a:rPr>
              <a:t>Leadership is appearance, attitude and skills; </a:t>
            </a:r>
            <a:br>
              <a:rPr lang="en-US" sz="2400" i="1"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but most of all character and values.</a:t>
            </a:r>
            <a:endParaRPr lang="en-US" sz="2550" i="1" spc="113" dirty="0"/>
          </a:p>
        </p:txBody>
      </p:sp>
      <p:sp>
        <p:nvSpPr>
          <p:cNvPr id="5" name="Text Placeholder 4">
            <a:extLst>
              <a:ext uri="{FF2B5EF4-FFF2-40B4-BE49-F238E27FC236}">
                <a16:creationId xmlns:a16="http://schemas.microsoft.com/office/drawing/2014/main" id="{CC584E64-F915-480E-9F46-1725EEBB0012}"/>
              </a:ext>
            </a:extLst>
          </p:cNvPr>
          <p:cNvSpPr>
            <a:spLocks noGrp="1"/>
          </p:cNvSpPr>
          <p:nvPr>
            <p:ph type="body" sz="half" idx="4294967295"/>
          </p:nvPr>
        </p:nvSpPr>
        <p:spPr>
          <a:xfrm>
            <a:off x="5200314" y="1356827"/>
            <a:ext cx="3328988" cy="2318540"/>
          </a:xfrm>
        </p:spPr>
        <p:txBody>
          <a:bodyPr/>
          <a:lstStyle/>
          <a:p>
            <a:r>
              <a:rPr lang="en-US" dirty="0"/>
              <a:t>Doc, Walt Buster, Terry Bradley</a:t>
            </a:r>
          </a:p>
        </p:txBody>
      </p:sp>
      <p:sp>
        <p:nvSpPr>
          <p:cNvPr id="6" name="Content Placeholder 5">
            <a:extLst>
              <a:ext uri="{FF2B5EF4-FFF2-40B4-BE49-F238E27FC236}">
                <a16:creationId xmlns:a16="http://schemas.microsoft.com/office/drawing/2014/main" id="{866CDC87-F9C3-46D8-8269-87514BC7F019}"/>
              </a:ext>
            </a:extLst>
          </p:cNvPr>
          <p:cNvSpPr>
            <a:spLocks noGrp="1"/>
          </p:cNvSpPr>
          <p:nvPr>
            <p:ph idx="4294967295"/>
          </p:nvPr>
        </p:nvSpPr>
        <p:spPr>
          <a:xfrm>
            <a:off x="614698" y="1356827"/>
            <a:ext cx="3554966" cy="2946797"/>
          </a:xfrm>
        </p:spPr>
        <p:txBody>
          <a:bodyPr>
            <a:normAutofit/>
          </a:bodyPr>
          <a:lstStyle/>
          <a:p>
            <a:r>
              <a:rPr lang="en-US" dirty="0"/>
              <a:t>              Janet Young &amp; Doc</a:t>
            </a:r>
          </a:p>
        </p:txBody>
      </p:sp>
      <p:pic>
        <p:nvPicPr>
          <p:cNvPr id="10" name="Picture 9">
            <a:extLst>
              <a:ext uri="{FF2B5EF4-FFF2-40B4-BE49-F238E27FC236}">
                <a16:creationId xmlns:a16="http://schemas.microsoft.com/office/drawing/2014/main" id="{11EFF003-2BCE-4024-9D2B-79C98799B00C}"/>
              </a:ext>
            </a:extLst>
          </p:cNvPr>
          <p:cNvPicPr>
            <a:picLocks noChangeAspect="1"/>
          </p:cNvPicPr>
          <p:nvPr/>
        </p:nvPicPr>
        <p:blipFill rotWithShape="1">
          <a:blip r:embed="rId4"/>
          <a:srcRect l="7902" r="10777" b="-3"/>
          <a:stretch/>
        </p:blipFill>
        <p:spPr>
          <a:xfrm>
            <a:off x="5392285" y="1717702"/>
            <a:ext cx="2710654" cy="2225042"/>
          </a:xfrm>
          <a:prstGeom prst="rect">
            <a:avLst/>
          </a:prstGeom>
        </p:spPr>
      </p:pic>
    </p:spTree>
    <p:extLst>
      <p:ext uri="{BB962C8B-B14F-4D97-AF65-F5344CB8AC3E}">
        <p14:creationId xmlns:p14="http://schemas.microsoft.com/office/powerpoint/2010/main" val="134467477"/>
      </p:ext>
    </p:extLst>
  </p:cSld>
  <p:clrMapOvr>
    <a:masterClrMapping/>
  </p:clrMapOvr>
</p:sld>
</file>

<file path=ppt/theme/theme1.xml><?xml version="1.0" encoding="utf-8"?>
<a:theme xmlns:a="http://schemas.openxmlformats.org/drawingml/2006/main" name="1_Editorial Meeting by Slidesgo">
  <a:themeElements>
    <a:clrScheme name="Custom 1">
      <a:dk1>
        <a:srgbClr val="00498F"/>
      </a:dk1>
      <a:lt1>
        <a:srgbClr val="00498F"/>
      </a:lt1>
      <a:dk2>
        <a:srgbClr val="00498F"/>
      </a:dk2>
      <a:lt2>
        <a:srgbClr val="00498F"/>
      </a:lt2>
      <a:accent1>
        <a:srgbClr val="00498E"/>
      </a:accent1>
      <a:accent2>
        <a:srgbClr val="00498E"/>
      </a:accent2>
      <a:accent3>
        <a:srgbClr val="00498F"/>
      </a:accent3>
      <a:accent4>
        <a:srgbClr val="00498F"/>
      </a:accent4>
      <a:accent5>
        <a:srgbClr val="00498F"/>
      </a:accent5>
      <a:accent6>
        <a:srgbClr val="00498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 B Leadership PPT v1 - Blue Logo" id="{9ACCAA4C-BB0C-164B-A7BA-6CA90822A93B}" vid="{5C391EB1-4DAF-394F-9962-3DAD3952484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2750</TotalTime>
  <Words>2418</Words>
  <Application>Microsoft Macintosh PowerPoint</Application>
  <PresentationFormat>On-screen Show (16:9)</PresentationFormat>
  <Paragraphs>149</Paragraphs>
  <Slides>10</Slides>
  <Notes>10</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Arial</vt:lpstr>
      <vt:lpstr>Bebas Neue</vt:lpstr>
      <vt:lpstr>Bebas Neue Regular</vt:lpstr>
      <vt:lpstr>Exo</vt:lpstr>
      <vt:lpstr>Fjalla One</vt:lpstr>
      <vt:lpstr>Garamond</vt:lpstr>
      <vt:lpstr>Open Sans</vt:lpstr>
      <vt:lpstr>Raleway Medium</vt:lpstr>
      <vt:lpstr>Ramabhadra</vt:lpstr>
      <vt:lpstr>Red Hat Text</vt:lpstr>
      <vt:lpstr>Roboto Condensed Light</vt:lpstr>
      <vt:lpstr>Times New Roman</vt:lpstr>
      <vt:lpstr>1_Editorial Meeting by Slidesgo</vt:lpstr>
      <vt:lpstr>PowerPoint Presentation</vt:lpstr>
      <vt:lpstr>High Standards Philosophy</vt:lpstr>
      <vt:lpstr>We believe in high standards  in Clovis Schools. </vt:lpstr>
      <vt:lpstr> Students learn to compete against themselves. </vt:lpstr>
      <vt:lpstr> Students compete in specialty areas. </vt:lpstr>
      <vt:lpstr> Students work in groups and  compete in groups. </vt:lpstr>
      <vt:lpstr> High Standards Values </vt:lpstr>
      <vt:lpstr>High Standards Video</vt:lpstr>
      <vt:lpstr>Leadership is appearance, attitude and skills;  but most of all character and values.</vt:lpstr>
      <vt:lpstr>End of Part 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25</cp:revision>
  <cp:lastPrinted>2023-08-13T23:47:01Z</cp:lastPrinted>
  <dcterms:modified xsi:type="dcterms:W3CDTF">2024-04-18T16:20:04Z</dcterms:modified>
</cp:coreProperties>
</file>